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3" r:id="rId3"/>
    <p:sldId id="258" r:id="rId4"/>
    <p:sldId id="269" r:id="rId5"/>
    <p:sldId id="268" r:id="rId6"/>
    <p:sldId id="270" r:id="rId7"/>
    <p:sldId id="271" r:id="rId8"/>
    <p:sldId id="272" r:id="rId9"/>
    <p:sldId id="274" r:id="rId10"/>
    <p:sldId id="285" r:id="rId11"/>
    <p:sldId id="275" r:id="rId12"/>
    <p:sldId id="257" r:id="rId13"/>
    <p:sldId id="259" r:id="rId14"/>
    <p:sldId id="260" r:id="rId15"/>
    <p:sldId id="262" r:id="rId16"/>
    <p:sldId id="282" r:id="rId17"/>
    <p:sldId id="278" r:id="rId18"/>
    <p:sldId id="286" r:id="rId19"/>
    <p:sldId id="287" r:id="rId20"/>
    <p:sldId id="290" r:id="rId21"/>
    <p:sldId id="288" r:id="rId22"/>
    <p:sldId id="28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5827" autoAdjust="0"/>
  </p:normalViewPr>
  <p:slideViewPr>
    <p:cSldViewPr snapToGrid="0">
      <p:cViewPr varScale="1">
        <p:scale>
          <a:sx n="67" d="100"/>
          <a:sy n="67" d="100"/>
        </p:scale>
        <p:origin x="640"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9/29/2021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9/29/2021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9/29/2021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9/29/2021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solidFill>
                  <a:schemeClr val="accent6">
                    <a:lumMod val="50000"/>
                  </a:schemeClr>
                </a:solidFill>
              </a:rPr>
              <a:t>Crop prediction System</a:t>
            </a:r>
            <a:endParaRPr lang="en-IN" sz="6000" dirty="0">
              <a:solidFill>
                <a:schemeClr val="accent6">
                  <a:lumMod val="50000"/>
                </a:schemeClr>
              </a:solidFill>
            </a:endParaRPr>
          </a:p>
        </p:txBody>
      </p:sp>
    </p:spTree>
    <p:extLst>
      <p:ext uri="{BB962C8B-B14F-4D97-AF65-F5344CB8AC3E}">
        <p14:creationId xmlns:p14="http://schemas.microsoft.com/office/powerpoint/2010/main" val="3392805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D8D1-C584-4FD3-BD2C-1E9B8EB1E6EE}"/>
              </a:ext>
            </a:extLst>
          </p:cNvPr>
          <p:cNvSpPr>
            <a:spLocks noGrp="1"/>
          </p:cNvSpPr>
          <p:nvPr>
            <p:ph type="title"/>
          </p:nvPr>
        </p:nvSpPr>
        <p:spPr>
          <a:xfrm>
            <a:off x="1285875" y="257176"/>
            <a:ext cx="4238625" cy="590550"/>
          </a:xfrm>
        </p:spPr>
        <p:txBody>
          <a:bodyPr>
            <a:normAutofit fontScale="90000"/>
          </a:bodyPr>
          <a:lstStyle/>
          <a:p>
            <a:r>
              <a:rPr lang="en-US" dirty="0"/>
              <a:t>Future Scope</a:t>
            </a:r>
            <a:endParaRPr lang="en-IN" dirty="0"/>
          </a:p>
        </p:txBody>
      </p:sp>
      <p:sp>
        <p:nvSpPr>
          <p:cNvPr id="3" name="Content Placeholder 2">
            <a:extLst>
              <a:ext uri="{FF2B5EF4-FFF2-40B4-BE49-F238E27FC236}">
                <a16:creationId xmlns:a16="http://schemas.microsoft.com/office/drawing/2014/main" id="{88FF4EFA-E98B-4C64-9E8B-6BC96D23A366}"/>
              </a:ext>
            </a:extLst>
          </p:cNvPr>
          <p:cNvSpPr>
            <a:spLocks noGrp="1"/>
          </p:cNvSpPr>
          <p:nvPr>
            <p:ph idx="1"/>
          </p:nvPr>
        </p:nvSpPr>
        <p:spPr>
          <a:xfrm>
            <a:off x="1219201" y="1076325"/>
            <a:ext cx="9753600" cy="4791075"/>
          </a:xfrm>
        </p:spPr>
        <p:txBody>
          <a:bodyPr>
            <a:normAutofit fontScale="92500" lnSpcReduction="10000"/>
          </a:bodyPr>
          <a:lstStyle/>
          <a:p>
            <a:pPr algn="l"/>
            <a:endParaRPr lang="en-IN"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 The project has a very vast scope in future. The project can be implemented on intranet in future. Project can be updated in near future as and when requirement for the same arises, as it is very flexible in terms of expansion. </a:t>
            </a:r>
          </a:p>
          <a:p>
            <a:endParaRPr lang="en-IN"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 With the proposed software of database Space Manager ready and fully functional the client is now able to manage and hence run the entire work in a much better, accurate and error free manner. </a:t>
            </a:r>
          </a:p>
          <a:p>
            <a:endParaRPr lang="en-IN" sz="1800" b="0" i="0" u="none" strike="noStrike" baseline="0" dirty="0">
              <a:solidFill>
                <a:srgbClr val="000000"/>
              </a:solidFill>
              <a:latin typeface="Calibri" panose="020F0502020204030204" pitchFamily="34" charset="0"/>
            </a:endParaRPr>
          </a:p>
          <a:p>
            <a:pPr marL="0" indent="0">
              <a:buNone/>
            </a:pPr>
            <a:r>
              <a:rPr lang="en-US" sz="1800" b="0" i="0" u="none" strike="noStrike" baseline="0" dirty="0">
                <a:solidFill>
                  <a:srgbClr val="000000"/>
                </a:solidFill>
                <a:latin typeface="Calibri" panose="020F0502020204030204" pitchFamily="34" charset="0"/>
              </a:rPr>
              <a:t>- The following are the future scope for the project. </a:t>
            </a:r>
          </a:p>
          <a:p>
            <a:pPr marL="0" indent="0">
              <a:buNone/>
            </a:pPr>
            <a:r>
              <a:rPr lang="en-US" sz="1800" b="0" i="0" u="none" strike="noStrike" baseline="0" dirty="0">
                <a:solidFill>
                  <a:srgbClr val="000000"/>
                </a:solidFill>
                <a:latin typeface="Calibri" panose="020F0502020204030204" pitchFamily="34" charset="0"/>
              </a:rPr>
              <a:t>1) Discontinue of particular farmer or buyer will eliminate total potential of system so can be included in Government system </a:t>
            </a:r>
          </a:p>
          <a:p>
            <a:pPr marL="0" indent="0">
              <a:buNone/>
            </a:pPr>
            <a:r>
              <a:rPr lang="en-US" sz="1800" b="0" i="0" u="none" strike="noStrike" baseline="0" dirty="0">
                <a:solidFill>
                  <a:srgbClr val="000000"/>
                </a:solidFill>
                <a:latin typeface="Calibri" panose="020F0502020204030204" pitchFamily="34" charset="0"/>
              </a:rPr>
              <a:t>2) Bar code Reader based sale system of food grains. </a:t>
            </a:r>
          </a:p>
          <a:p>
            <a:pPr marL="0" indent="0">
              <a:buNone/>
            </a:pPr>
            <a:r>
              <a:rPr lang="en-US" sz="1800" b="0" i="0" u="none" strike="noStrike" baseline="0" dirty="0">
                <a:solidFill>
                  <a:srgbClr val="000000"/>
                </a:solidFill>
                <a:latin typeface="Calibri" panose="020F0502020204030204" pitchFamily="34" charset="0"/>
              </a:rPr>
              <a:t>3) Individual Authentication system with photo ID for login of Farmer module and Buyer module login. </a:t>
            </a:r>
          </a:p>
          <a:p>
            <a:pPr marL="0" indent="0">
              <a:buNone/>
            </a:pPr>
            <a:r>
              <a:rPr lang="en-US" sz="1800" b="0" i="0" u="none" strike="noStrike" baseline="0" dirty="0">
                <a:solidFill>
                  <a:srgbClr val="000000"/>
                </a:solidFill>
                <a:latin typeface="Calibri" panose="020F0502020204030204" pitchFamily="34" charset="0"/>
              </a:rPr>
              <a:t>4) Can be shifted to mobile website </a:t>
            </a:r>
          </a:p>
          <a:p>
            <a:endParaRPr lang="en-IN" dirty="0"/>
          </a:p>
        </p:txBody>
      </p:sp>
    </p:spTree>
    <p:extLst>
      <p:ext uri="{BB962C8B-B14F-4D97-AF65-F5344CB8AC3E}">
        <p14:creationId xmlns:p14="http://schemas.microsoft.com/office/powerpoint/2010/main" val="3498250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0930" y="1858053"/>
            <a:ext cx="9969623" cy="2098226"/>
          </a:xfrm>
        </p:spPr>
        <p:txBody>
          <a:bodyPr/>
          <a:lstStyle/>
          <a:p>
            <a:r>
              <a:rPr lang="en-US" dirty="0">
                <a:solidFill>
                  <a:schemeClr val="accent6">
                    <a:lumMod val="50000"/>
                  </a:schemeClr>
                </a:solidFill>
              </a:rPr>
              <a:t>Roles and tables</a:t>
            </a:r>
            <a:endParaRPr lang="en-IN" dirty="0">
              <a:solidFill>
                <a:schemeClr val="accent6">
                  <a:lumMod val="50000"/>
                </a:schemeClr>
              </a:solidFill>
            </a:endParaRPr>
          </a:p>
        </p:txBody>
      </p:sp>
      <p:sp>
        <p:nvSpPr>
          <p:cNvPr id="3" name="Subtitle 2"/>
          <p:cNvSpPr>
            <a:spLocks noGrp="1"/>
          </p:cNvSpPr>
          <p:nvPr>
            <p:ph type="subTitle" idx="1"/>
          </p:nvPr>
        </p:nvSpPr>
        <p:spPr/>
        <p:txBody>
          <a:bodyPr/>
          <a:lstStyle/>
          <a:p>
            <a:r>
              <a:rPr lang="en-US" dirty="0"/>
              <a:t>Crops Tracking</a:t>
            </a:r>
            <a:endParaRPr lang="en-IN" dirty="0"/>
          </a:p>
        </p:txBody>
      </p:sp>
    </p:spTree>
    <p:extLst>
      <p:ext uri="{BB962C8B-B14F-4D97-AF65-F5344CB8AC3E}">
        <p14:creationId xmlns:p14="http://schemas.microsoft.com/office/powerpoint/2010/main" val="2474576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774922-A915-40CC-BCA6-C7E8463313EC}"/>
              </a:ext>
            </a:extLst>
          </p:cNvPr>
          <p:cNvSpPr/>
          <p:nvPr/>
        </p:nvSpPr>
        <p:spPr>
          <a:xfrm>
            <a:off x="1112667" y="0"/>
            <a:ext cx="8573943" cy="5892511"/>
          </a:xfrm>
          <a:prstGeom prst="rect">
            <a:avLst/>
          </a:prstGeom>
        </p:spPr>
        <p:txBody>
          <a:bodyPr wrap="square">
            <a:spAutoFit/>
          </a:bodyPr>
          <a:lstStyle/>
          <a:p>
            <a:pPr>
              <a:lnSpc>
                <a:spcPct val="107000"/>
              </a:lnSpc>
              <a:spcAft>
                <a:spcPts val="800"/>
              </a:spcAft>
            </a:pP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Table of Farmers (Input taken from farmers)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Font typeface="+mj-lt"/>
              <a:buAutoNum type="arabicPeriod"/>
            </a:pPr>
            <a:r>
              <a:rPr lang="en-US" sz="2800" dirty="0"/>
              <a:t>FID</a:t>
            </a:r>
          </a:p>
          <a:p>
            <a:pPr marL="514350" indent="-514350">
              <a:buFont typeface="+mj-lt"/>
              <a:buAutoNum type="arabicPeriod"/>
            </a:pPr>
            <a:r>
              <a:rPr lang="en-US" sz="2800" dirty="0"/>
              <a:t>First Name</a:t>
            </a:r>
          </a:p>
          <a:p>
            <a:pPr marL="514350" indent="-514350">
              <a:buFont typeface="+mj-lt"/>
              <a:buAutoNum type="arabicPeriod"/>
            </a:pPr>
            <a:r>
              <a:rPr lang="en-US" sz="2800" dirty="0"/>
              <a:t>Last Name</a:t>
            </a:r>
          </a:p>
          <a:p>
            <a:pPr marL="514350" indent="-514350">
              <a:buFont typeface="+mj-lt"/>
              <a:buAutoNum type="arabicPeriod"/>
            </a:pPr>
            <a:r>
              <a:rPr lang="en-US" sz="2800" dirty="0"/>
              <a:t>Contact</a:t>
            </a:r>
          </a:p>
          <a:p>
            <a:pPr marL="514350" indent="-514350">
              <a:buFont typeface="+mj-lt"/>
              <a:buAutoNum type="arabicPeriod"/>
            </a:pPr>
            <a:r>
              <a:rPr lang="en-US" sz="2800" dirty="0"/>
              <a:t>Crop Info</a:t>
            </a:r>
          </a:p>
          <a:p>
            <a:pPr marL="514350" indent="-514350">
              <a:buFont typeface="+mj-lt"/>
              <a:buAutoNum type="arabicPeriod"/>
            </a:pPr>
            <a:r>
              <a:rPr lang="en-US" sz="2800" dirty="0"/>
              <a:t>Town</a:t>
            </a:r>
          </a:p>
          <a:p>
            <a:pPr marL="514350" indent="-514350">
              <a:buFont typeface="+mj-lt"/>
              <a:buAutoNum type="arabicPeriod"/>
            </a:pPr>
            <a:r>
              <a:rPr lang="en-US" sz="2800" dirty="0"/>
              <a:t>Water Source</a:t>
            </a:r>
          </a:p>
          <a:p>
            <a:pPr marL="514350" indent="-514350">
              <a:buFont typeface="+mj-lt"/>
              <a:buAutoNum type="arabicPeriod"/>
            </a:pPr>
            <a:r>
              <a:rPr lang="en-US" sz="2800" dirty="0"/>
              <a:t>Repo Crop</a:t>
            </a:r>
          </a:p>
          <a:p>
            <a:pPr marL="514350" indent="-514350">
              <a:buFont typeface="+mj-lt"/>
              <a:buAutoNum type="arabicPeriod"/>
            </a:pPr>
            <a:r>
              <a:rPr lang="en-US" sz="2800" dirty="0"/>
              <a:t>Quantity</a:t>
            </a:r>
          </a:p>
          <a:p>
            <a:pPr marL="514350" indent="-514350">
              <a:buFont typeface="+mj-lt"/>
              <a:buAutoNum type="arabicPeriod"/>
            </a:pPr>
            <a:r>
              <a:rPr lang="en-US" sz="2800" dirty="0"/>
              <a:t>Farm/Land info</a:t>
            </a:r>
          </a:p>
          <a:p>
            <a:pPr marL="514350" indent="-514350">
              <a:buFont typeface="+mj-lt"/>
              <a:buAutoNum type="arabicPeriod"/>
            </a:pPr>
            <a:r>
              <a:rPr lang="en-US" sz="2800" dirty="0"/>
              <a:t>e-mail</a:t>
            </a:r>
          </a:p>
          <a:p>
            <a:pPr marL="514350" indent="-514350">
              <a:buFont typeface="+mj-lt"/>
              <a:buAutoNum type="arabicPeriod"/>
            </a:pPr>
            <a:r>
              <a:rPr lang="en-US" sz="2800" dirty="0"/>
              <a:t>Login Id and password</a:t>
            </a:r>
            <a:endParaRPr lang="en-IN" sz="2800" dirty="0"/>
          </a:p>
        </p:txBody>
      </p:sp>
    </p:spTree>
    <p:extLst>
      <p:ext uri="{BB962C8B-B14F-4D97-AF65-F5344CB8AC3E}">
        <p14:creationId xmlns:p14="http://schemas.microsoft.com/office/powerpoint/2010/main" val="2504170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08BABC-C46B-4A94-B867-95463611D10C}"/>
              </a:ext>
            </a:extLst>
          </p:cNvPr>
          <p:cNvSpPr/>
          <p:nvPr/>
        </p:nvSpPr>
        <p:spPr>
          <a:xfrm>
            <a:off x="917360" y="569927"/>
            <a:ext cx="8568284" cy="2379498"/>
          </a:xfrm>
          <a:prstGeom prst="rect">
            <a:avLst/>
          </a:prstGeom>
        </p:spPr>
        <p:txBody>
          <a:bodyPr wrap="square">
            <a:spAutoFit/>
          </a:bodyPr>
          <a:lstStyle/>
          <a:p>
            <a:pPr>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Table for Buyer (Inputs Taken From buyer)</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Font typeface="+mj-lt"/>
              <a:buAutoNum type="arabicPeriod"/>
            </a:pPr>
            <a:r>
              <a:rPr lang="en-US" sz="2800" dirty="0"/>
              <a:t>First Name</a:t>
            </a:r>
          </a:p>
          <a:p>
            <a:pPr marL="514350" indent="-514350">
              <a:buFont typeface="+mj-lt"/>
              <a:buAutoNum type="arabicPeriod"/>
            </a:pPr>
            <a:r>
              <a:rPr lang="en-US" sz="2800" dirty="0"/>
              <a:t>Last Name</a:t>
            </a:r>
          </a:p>
          <a:p>
            <a:pPr marL="514350" indent="-514350">
              <a:buFont typeface="+mj-lt"/>
              <a:buAutoNum type="arabicPeriod"/>
            </a:pPr>
            <a:r>
              <a:rPr lang="en-US" sz="2800" dirty="0"/>
              <a:t>e-mail</a:t>
            </a:r>
          </a:p>
          <a:p>
            <a:pPr marL="514350" indent="-514350">
              <a:buFont typeface="+mj-lt"/>
              <a:buAutoNum type="arabicPeriod"/>
            </a:pPr>
            <a:r>
              <a:rPr lang="en-US" sz="2800" dirty="0"/>
              <a:t>Login-Id and password</a:t>
            </a:r>
            <a:endParaRPr lang="en-IN" sz="2800" dirty="0"/>
          </a:p>
        </p:txBody>
      </p:sp>
    </p:spTree>
    <p:extLst>
      <p:ext uri="{BB962C8B-B14F-4D97-AF65-F5344CB8AC3E}">
        <p14:creationId xmlns:p14="http://schemas.microsoft.com/office/powerpoint/2010/main" val="20231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03584F-1F93-49D9-8B1D-B3223E5B34DF}"/>
              </a:ext>
            </a:extLst>
          </p:cNvPr>
          <p:cNvSpPr/>
          <p:nvPr/>
        </p:nvSpPr>
        <p:spPr>
          <a:xfrm>
            <a:off x="1263589" y="434035"/>
            <a:ext cx="6096000" cy="3619709"/>
          </a:xfrm>
          <a:prstGeom prst="rect">
            <a:avLst/>
          </a:prstGeom>
        </p:spPr>
        <p:txBody>
          <a:bodyPr>
            <a:spAutoFit/>
          </a:bodyPr>
          <a:lstStyle/>
          <a:p>
            <a:pPr>
              <a:lnSpc>
                <a:spcPct val="107000"/>
              </a:lnSpc>
              <a:spcAft>
                <a:spcPts val="800"/>
              </a:spcAft>
            </a:pPr>
            <a:r>
              <a:rPr lang="en-IN" sz="4000" b="1" dirty="0">
                <a:latin typeface="Times New Roman" panose="02020603050405020304" pitchFamily="18" charset="0"/>
                <a:ea typeface="Calibri" panose="020F0502020204030204" pitchFamily="34" charset="0"/>
                <a:cs typeface="Times New Roman" panose="02020603050405020304" pitchFamily="18" charset="0"/>
              </a:rPr>
              <a:t>Table for Admin</a:t>
            </a:r>
          </a:p>
          <a:p>
            <a:pPr marL="514350" indent="-514350">
              <a:lnSpc>
                <a:spcPct val="107000"/>
              </a:lnSpc>
              <a:buFont typeface="+mj-lt"/>
              <a:buAutoNum type="arabicPeriod"/>
            </a:pPr>
            <a:r>
              <a:rPr lang="en-US" sz="2800" dirty="0"/>
              <a:t>First Name</a:t>
            </a:r>
          </a:p>
          <a:p>
            <a:pPr marL="514350" indent="-514350">
              <a:lnSpc>
                <a:spcPct val="107000"/>
              </a:lnSpc>
              <a:buFont typeface="+mj-lt"/>
              <a:buAutoNum type="arabicPeriod"/>
            </a:pPr>
            <a:r>
              <a:rPr lang="en-US" sz="2800" dirty="0"/>
              <a:t>Last Name</a:t>
            </a:r>
          </a:p>
          <a:p>
            <a:pPr marL="514350" indent="-514350">
              <a:lnSpc>
                <a:spcPct val="107000"/>
              </a:lnSpc>
              <a:buFont typeface="+mj-lt"/>
              <a:buAutoNum type="arabicPeriod"/>
            </a:pPr>
            <a:r>
              <a:rPr lang="en-US" sz="2800" dirty="0"/>
              <a:t>Admin-Id</a:t>
            </a:r>
          </a:p>
          <a:p>
            <a:pPr marL="514350" indent="-514350">
              <a:lnSpc>
                <a:spcPct val="107000"/>
              </a:lnSpc>
              <a:buFont typeface="+mj-lt"/>
              <a:buAutoNum type="arabicPeriod"/>
            </a:pPr>
            <a:r>
              <a:rPr lang="en-US" sz="2800" dirty="0"/>
              <a:t>e-mail</a:t>
            </a:r>
          </a:p>
          <a:p>
            <a:pPr marL="514350" indent="-514350">
              <a:lnSpc>
                <a:spcPct val="107000"/>
              </a:lnSpc>
              <a:buFont typeface="+mj-lt"/>
              <a:buAutoNum type="arabicPeriod"/>
            </a:pPr>
            <a:r>
              <a:rPr lang="en-US" sz="2800" dirty="0"/>
              <a:t>Login-ID and password</a:t>
            </a:r>
            <a:endParaRPr lang="en-IN" sz="2800" dirty="0"/>
          </a:p>
          <a:p>
            <a:pPr marL="514350" lvl="0" indent="-514350">
              <a:lnSpc>
                <a:spcPct val="107000"/>
              </a:lnSpc>
              <a:spcAft>
                <a:spcPts val="0"/>
              </a:spcAft>
              <a:buFont typeface="+mj-lt"/>
              <a:buAutoNum type="arabicPeriod"/>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2910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675065-F39C-411E-9DDE-27C8D4794094}"/>
              </a:ext>
            </a:extLst>
          </p:cNvPr>
          <p:cNvSpPr/>
          <p:nvPr/>
        </p:nvSpPr>
        <p:spPr>
          <a:xfrm>
            <a:off x="1121546" y="950810"/>
            <a:ext cx="6096000" cy="4384470"/>
          </a:xfrm>
          <a:prstGeom prst="rect">
            <a:avLst/>
          </a:prstGeom>
        </p:spPr>
        <p:txBody>
          <a:bodyPr>
            <a:spAutoFit/>
          </a:bodyPr>
          <a:lstStyle/>
          <a:p>
            <a:pPr>
              <a:lnSpc>
                <a:spcPct val="107000"/>
              </a:lnSpc>
              <a:spcAft>
                <a:spcPts val="800"/>
              </a:spcAft>
            </a:pP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Output Table for Farmers</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Product name</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Quantity of availability in market</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Current Price</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Prediction of future Production/Availability</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Prediction of Minimum price </a:t>
            </a: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7852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27459" y="-152714"/>
            <a:ext cx="5139941" cy="707886"/>
          </a:xfrm>
          <a:prstGeom prst="rect">
            <a:avLst/>
          </a:prstGeom>
          <a:noFill/>
        </p:spPr>
        <p:txBody>
          <a:bodyPr wrap="square" rtlCol="0">
            <a:spAutoFit/>
          </a:bodyPr>
          <a:lstStyle/>
          <a:p>
            <a:r>
              <a:rPr lang="en-US" sz="4000" dirty="0" err="1">
                <a:solidFill>
                  <a:srgbClr val="C00000"/>
                </a:solidFill>
              </a:rPr>
              <a:t>E.R.Diagram</a:t>
            </a:r>
            <a:endParaRPr lang="en-IN" sz="4000" dirty="0">
              <a:solidFill>
                <a:srgbClr val="C000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50" y="555172"/>
            <a:ext cx="9172575" cy="6210717"/>
          </a:xfrm>
          <a:prstGeom prst="rect">
            <a:avLst/>
          </a:prstGeom>
        </p:spPr>
      </p:pic>
    </p:spTree>
    <p:extLst>
      <p:ext uri="{BB962C8B-B14F-4D97-AF65-F5344CB8AC3E}">
        <p14:creationId xmlns:p14="http://schemas.microsoft.com/office/powerpoint/2010/main" val="3466091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 y="23902"/>
            <a:ext cx="3895725" cy="590550"/>
          </a:xfrm>
        </p:spPr>
        <p:txBody>
          <a:bodyPr>
            <a:normAutofit fontScale="90000"/>
          </a:bodyPr>
          <a:lstStyle/>
          <a:p>
            <a:r>
              <a:rPr lang="en-US" dirty="0">
                <a:solidFill>
                  <a:schemeClr val="accent6">
                    <a:lumMod val="50000"/>
                  </a:schemeClr>
                </a:solidFill>
              </a:rPr>
              <a:t>Activity diagram</a:t>
            </a:r>
            <a:endParaRPr lang="en-IN" dirty="0">
              <a:solidFill>
                <a:schemeClr val="accent6">
                  <a:lumMod val="50000"/>
                </a:schemeClr>
              </a:solidFill>
            </a:endParaRPr>
          </a:p>
        </p:txBody>
      </p:sp>
      <p:pic>
        <p:nvPicPr>
          <p:cNvPr id="4" name="Picture 3" descr="C:\Users\sanke\Downloads\Acivity farmer.png"/>
          <p:cNvPicPr/>
          <p:nvPr/>
        </p:nvPicPr>
        <p:blipFill>
          <a:blip r:embed="rId2">
            <a:extLst>
              <a:ext uri="{28A0092B-C50C-407E-A947-70E740481C1C}">
                <a14:useLocalDpi xmlns:a14="http://schemas.microsoft.com/office/drawing/2010/main" val="0"/>
              </a:ext>
            </a:extLst>
          </a:blip>
          <a:srcRect/>
          <a:stretch>
            <a:fillRect/>
          </a:stretch>
        </p:blipFill>
        <p:spPr bwMode="auto">
          <a:xfrm>
            <a:off x="1314450" y="614453"/>
            <a:ext cx="10467975" cy="6033998"/>
          </a:xfrm>
          <a:prstGeom prst="rect">
            <a:avLst/>
          </a:prstGeom>
          <a:noFill/>
          <a:ln>
            <a:noFill/>
          </a:ln>
        </p:spPr>
      </p:pic>
    </p:spTree>
    <p:extLst>
      <p:ext uri="{BB962C8B-B14F-4D97-AF65-F5344CB8AC3E}">
        <p14:creationId xmlns:p14="http://schemas.microsoft.com/office/powerpoint/2010/main" val="1260259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7073B-0905-47D6-B54F-F0AE6B50EE8B}"/>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889AAF7B-7F7D-4F63-8174-2AE3C829D947}"/>
              </a:ext>
            </a:extLst>
          </p:cNvPr>
          <p:cNvPicPr>
            <a:picLocks noGrp="1" noChangeAspect="1"/>
          </p:cNvPicPr>
          <p:nvPr>
            <p:ph idx="1"/>
          </p:nvPr>
        </p:nvPicPr>
        <p:blipFill>
          <a:blip r:embed="rId2"/>
          <a:stretch>
            <a:fillRect/>
          </a:stretch>
        </p:blipFill>
        <p:spPr>
          <a:xfrm>
            <a:off x="764401" y="266700"/>
            <a:ext cx="11243733" cy="6324600"/>
          </a:xfrm>
        </p:spPr>
      </p:pic>
    </p:spTree>
    <p:extLst>
      <p:ext uri="{BB962C8B-B14F-4D97-AF65-F5344CB8AC3E}">
        <p14:creationId xmlns:p14="http://schemas.microsoft.com/office/powerpoint/2010/main" val="4027968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51E0-49D7-48BC-808E-3B9F8891AF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717C361-C023-4DDC-8116-C1C2A014AFCC}"/>
              </a:ext>
            </a:extLst>
          </p:cNvPr>
          <p:cNvPicPr>
            <a:picLocks noGrp="1" noChangeAspect="1"/>
          </p:cNvPicPr>
          <p:nvPr>
            <p:ph idx="1"/>
          </p:nvPr>
        </p:nvPicPr>
        <p:blipFill>
          <a:blip r:embed="rId2"/>
          <a:stretch>
            <a:fillRect/>
          </a:stretch>
        </p:blipFill>
        <p:spPr>
          <a:xfrm>
            <a:off x="912283" y="352424"/>
            <a:ext cx="10938934" cy="6153151"/>
          </a:xfrm>
        </p:spPr>
      </p:pic>
    </p:spTree>
    <p:extLst>
      <p:ext uri="{BB962C8B-B14F-4D97-AF65-F5344CB8AC3E}">
        <p14:creationId xmlns:p14="http://schemas.microsoft.com/office/powerpoint/2010/main" val="1582388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5451" y="1228724"/>
            <a:ext cx="7991474" cy="3895725"/>
          </a:xfrm>
        </p:spPr>
        <p:txBody>
          <a:bodyPr/>
          <a:lstStyle/>
          <a:p>
            <a:r>
              <a:rPr lang="en-US" sz="2800" dirty="0">
                <a:solidFill>
                  <a:schemeClr val="accent6">
                    <a:lumMod val="50000"/>
                  </a:schemeClr>
                </a:solidFill>
              </a:rPr>
              <a:t>Group Number : 12</a:t>
            </a:r>
            <a:br>
              <a:rPr lang="en-US" sz="2000" dirty="0">
                <a:solidFill>
                  <a:schemeClr val="accent6">
                    <a:lumMod val="50000"/>
                  </a:schemeClr>
                </a:solidFill>
              </a:rPr>
            </a:br>
            <a:br>
              <a:rPr lang="en-US" sz="2000" dirty="0">
                <a:solidFill>
                  <a:schemeClr val="accent6">
                    <a:lumMod val="50000"/>
                  </a:schemeClr>
                </a:solidFill>
              </a:rPr>
            </a:br>
            <a:r>
              <a:rPr lang="en-US" sz="2000" dirty="0">
                <a:solidFill>
                  <a:schemeClr val="accent6">
                    <a:lumMod val="50000"/>
                  </a:schemeClr>
                </a:solidFill>
              </a:rPr>
              <a:t>shraddha panchal</a:t>
            </a:r>
            <a:r>
              <a:rPr lang="en-US" sz="2000" dirty="0"/>
              <a:t> </a:t>
            </a:r>
            <a:r>
              <a:rPr lang="en-US" sz="2000" dirty="0">
                <a:solidFill>
                  <a:schemeClr val="accent6">
                    <a:lumMod val="50000"/>
                  </a:schemeClr>
                </a:solidFill>
              </a:rPr>
              <a:t>[TL]	102</a:t>
            </a:r>
            <a:br>
              <a:rPr lang="en-US" sz="2000" dirty="0">
                <a:solidFill>
                  <a:schemeClr val="accent6">
                    <a:lumMod val="50000"/>
                  </a:schemeClr>
                </a:solidFill>
              </a:rPr>
            </a:br>
            <a:br>
              <a:rPr lang="en-US" sz="2000" dirty="0">
                <a:solidFill>
                  <a:schemeClr val="accent6">
                    <a:lumMod val="50000"/>
                  </a:schemeClr>
                </a:solidFill>
              </a:rPr>
            </a:br>
            <a:r>
              <a:rPr lang="en-US" sz="2000" dirty="0">
                <a:solidFill>
                  <a:schemeClr val="accent6">
                    <a:lumMod val="50000"/>
                  </a:schemeClr>
                </a:solidFill>
              </a:rPr>
              <a:t>chakradhar karhale		037</a:t>
            </a:r>
            <a:br>
              <a:rPr lang="en-US" sz="2000" dirty="0">
                <a:solidFill>
                  <a:schemeClr val="accent6">
                    <a:lumMod val="50000"/>
                  </a:schemeClr>
                </a:solidFill>
              </a:rPr>
            </a:br>
            <a:br>
              <a:rPr lang="en-US" sz="2000" dirty="0">
                <a:solidFill>
                  <a:schemeClr val="accent6">
                    <a:lumMod val="50000"/>
                  </a:schemeClr>
                </a:solidFill>
              </a:rPr>
            </a:br>
            <a:r>
              <a:rPr lang="en-US" sz="2000" dirty="0">
                <a:solidFill>
                  <a:schemeClr val="accent6">
                    <a:lumMod val="50000"/>
                  </a:schemeClr>
                </a:solidFill>
              </a:rPr>
              <a:t>pravin patange                             061</a:t>
            </a:r>
            <a:br>
              <a:rPr lang="en-US" sz="2000" dirty="0">
                <a:solidFill>
                  <a:schemeClr val="accent6">
                    <a:lumMod val="50000"/>
                  </a:schemeClr>
                </a:solidFill>
              </a:rPr>
            </a:br>
            <a:br>
              <a:rPr lang="en-US" sz="2000" dirty="0">
                <a:solidFill>
                  <a:schemeClr val="accent6">
                    <a:lumMod val="50000"/>
                  </a:schemeClr>
                </a:solidFill>
              </a:rPr>
            </a:br>
            <a:endParaRPr lang="en-IN" sz="2000" dirty="0">
              <a:solidFill>
                <a:schemeClr val="accent6">
                  <a:lumMod val="50000"/>
                </a:schemeClr>
              </a:solidFill>
            </a:endParaRPr>
          </a:p>
        </p:txBody>
      </p:sp>
    </p:spTree>
    <p:extLst>
      <p:ext uri="{BB962C8B-B14F-4D97-AF65-F5344CB8AC3E}">
        <p14:creationId xmlns:p14="http://schemas.microsoft.com/office/powerpoint/2010/main" val="1372051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2BF4-088F-448E-ABF5-C05217F6E97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BB2B87C-DACF-46CB-88C2-B9DBDD8CD691}"/>
              </a:ext>
            </a:extLst>
          </p:cNvPr>
          <p:cNvPicPr>
            <a:picLocks noGrp="1" noChangeAspect="1"/>
          </p:cNvPicPr>
          <p:nvPr>
            <p:ph idx="1"/>
          </p:nvPr>
        </p:nvPicPr>
        <p:blipFill>
          <a:blip r:embed="rId2"/>
          <a:stretch>
            <a:fillRect/>
          </a:stretch>
        </p:blipFill>
        <p:spPr>
          <a:xfrm>
            <a:off x="721783" y="233362"/>
            <a:ext cx="11362266" cy="6391275"/>
          </a:xfrm>
        </p:spPr>
      </p:pic>
    </p:spTree>
    <p:extLst>
      <p:ext uri="{BB962C8B-B14F-4D97-AF65-F5344CB8AC3E}">
        <p14:creationId xmlns:p14="http://schemas.microsoft.com/office/powerpoint/2010/main" val="1660687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6F77-8808-4F59-AB35-914C699AF0E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2D559838-0B49-463A-9A37-7B6649A4236F}"/>
              </a:ext>
            </a:extLst>
          </p:cNvPr>
          <p:cNvPicPr>
            <a:picLocks noGrp="1" noChangeAspect="1"/>
          </p:cNvPicPr>
          <p:nvPr>
            <p:ph idx="1"/>
          </p:nvPr>
        </p:nvPicPr>
        <p:blipFill>
          <a:blip r:embed="rId2"/>
          <a:stretch>
            <a:fillRect/>
          </a:stretch>
        </p:blipFill>
        <p:spPr>
          <a:xfrm>
            <a:off x="694267" y="304799"/>
            <a:ext cx="11497733" cy="6467475"/>
          </a:xfrm>
        </p:spPr>
      </p:pic>
    </p:spTree>
    <p:extLst>
      <p:ext uri="{BB962C8B-B14F-4D97-AF65-F5344CB8AC3E}">
        <p14:creationId xmlns:p14="http://schemas.microsoft.com/office/powerpoint/2010/main" val="1149667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A3F1-43DC-4630-BFC2-A6A1EBFB1F7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3732B94-453F-43DB-90CE-21A94BB51500}"/>
              </a:ext>
            </a:extLst>
          </p:cNvPr>
          <p:cNvPicPr>
            <a:picLocks noGrp="1" noChangeAspect="1"/>
          </p:cNvPicPr>
          <p:nvPr>
            <p:ph idx="1"/>
          </p:nvPr>
        </p:nvPicPr>
        <p:blipFill>
          <a:blip r:embed="rId2"/>
          <a:stretch>
            <a:fillRect/>
          </a:stretch>
        </p:blipFill>
        <p:spPr>
          <a:xfrm>
            <a:off x="1064683" y="238125"/>
            <a:ext cx="11074399" cy="6229350"/>
          </a:xfrm>
        </p:spPr>
      </p:pic>
    </p:spTree>
    <p:extLst>
      <p:ext uri="{BB962C8B-B14F-4D97-AF65-F5344CB8AC3E}">
        <p14:creationId xmlns:p14="http://schemas.microsoft.com/office/powerpoint/2010/main" val="3294088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D49782-162D-4BA5-A053-AF859900A9E3}"/>
              </a:ext>
            </a:extLst>
          </p:cNvPr>
          <p:cNvSpPr/>
          <p:nvPr/>
        </p:nvSpPr>
        <p:spPr>
          <a:xfrm>
            <a:off x="3876675" y="2133599"/>
            <a:ext cx="5762625" cy="1631216"/>
          </a:xfrm>
          <a:prstGeom prst="rect">
            <a:avLst/>
          </a:prstGeom>
        </p:spPr>
        <p:txBody>
          <a:bodyPr wrap="square">
            <a:spAutoFit/>
          </a:bodyPr>
          <a:lstStyle/>
          <a:p>
            <a:r>
              <a:rPr lang="en-US" sz="10000" dirty="0">
                <a:solidFill>
                  <a:schemeClr val="accent6">
                    <a:lumMod val="50000"/>
                  </a:schemeClr>
                </a:solidFill>
              </a:rPr>
              <a:t>Thank You</a:t>
            </a:r>
            <a:endParaRPr lang="en-IN" sz="10000" dirty="0"/>
          </a:p>
        </p:txBody>
      </p:sp>
    </p:spTree>
    <p:extLst>
      <p:ext uri="{BB962C8B-B14F-4D97-AF65-F5344CB8AC3E}">
        <p14:creationId xmlns:p14="http://schemas.microsoft.com/office/powerpoint/2010/main" val="748226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1260"/>
          </a:xfrm>
        </p:spPr>
        <p:txBody>
          <a:bodyPr/>
          <a:lstStyle/>
          <a:p>
            <a:r>
              <a:rPr lang="en-US" dirty="0">
                <a:solidFill>
                  <a:schemeClr val="accent6">
                    <a:lumMod val="50000"/>
                  </a:schemeClr>
                </a:solidFill>
              </a:rPr>
              <a:t>Introduction </a:t>
            </a:r>
            <a:endParaRPr lang="en-IN" dirty="0">
              <a:solidFill>
                <a:schemeClr val="accent6">
                  <a:lumMod val="50000"/>
                </a:schemeClr>
              </a:solidFill>
            </a:endParaRPr>
          </a:p>
        </p:txBody>
      </p:sp>
      <p:sp>
        <p:nvSpPr>
          <p:cNvPr id="3" name="Content Placeholder 2"/>
          <p:cNvSpPr>
            <a:spLocks noGrp="1"/>
          </p:cNvSpPr>
          <p:nvPr>
            <p:ph idx="1"/>
          </p:nvPr>
        </p:nvSpPr>
        <p:spPr>
          <a:xfrm>
            <a:off x="1371600" y="1606609"/>
            <a:ext cx="7010969" cy="5131542"/>
          </a:xfrm>
        </p:spPr>
        <p:txBody>
          <a:bodyPr>
            <a:normAutofit/>
          </a:bodyPr>
          <a:lstStyle/>
          <a:p>
            <a:pPr>
              <a:buClr>
                <a:schemeClr val="accent6">
                  <a:lumMod val="50000"/>
                </a:schemeClr>
              </a:buClr>
              <a:buFont typeface="Wingdings" panose="05000000000000000000" pitchFamily="2" charset="2"/>
              <a:buChar char="Ø"/>
            </a:pPr>
            <a:r>
              <a:rPr lang="en-US" dirty="0">
                <a:solidFill>
                  <a:schemeClr val="tx1"/>
                </a:solidFill>
              </a:rPr>
              <a:t>Every individual is dependent on our Farmers.</a:t>
            </a:r>
          </a:p>
          <a:p>
            <a:pPr marL="0" indent="0">
              <a:buNone/>
            </a:pPr>
            <a:r>
              <a:rPr lang="en-US" dirty="0">
                <a:solidFill>
                  <a:schemeClr val="tx1"/>
                </a:solidFill>
              </a:rPr>
              <a:t>	Thus Farming is back-bone of India. </a:t>
            </a:r>
          </a:p>
          <a:p>
            <a:pPr>
              <a:buClr>
                <a:schemeClr val="accent6">
                  <a:lumMod val="50000"/>
                </a:schemeClr>
              </a:buClr>
              <a:buFont typeface="Wingdings" panose="05000000000000000000" pitchFamily="2" charset="2"/>
              <a:buChar char="Ø"/>
            </a:pPr>
            <a:r>
              <a:rPr lang="en-US" dirty="0">
                <a:solidFill>
                  <a:schemeClr val="tx1"/>
                </a:solidFill>
              </a:rPr>
              <a:t>It’s the right of every farmers to get appropriate price.</a:t>
            </a:r>
          </a:p>
          <a:p>
            <a:pPr>
              <a:buClr>
                <a:schemeClr val="accent6">
                  <a:lumMod val="50000"/>
                </a:schemeClr>
              </a:buClr>
              <a:buFont typeface="Wingdings" panose="05000000000000000000" pitchFamily="2" charset="2"/>
              <a:buChar char="Ø"/>
            </a:pPr>
            <a:r>
              <a:rPr lang="en-US" dirty="0">
                <a:solidFill>
                  <a:schemeClr val="tx1"/>
                </a:solidFill>
              </a:rPr>
              <a:t>It becomes important to design a system where:</a:t>
            </a:r>
          </a:p>
          <a:p>
            <a:pPr marL="457200" indent="-457200">
              <a:buClr>
                <a:schemeClr val="accent6">
                  <a:lumMod val="50000"/>
                </a:schemeClr>
              </a:buClr>
              <a:buFont typeface="+mj-lt"/>
              <a:buAutoNum type="arabicPeriod"/>
            </a:pPr>
            <a:r>
              <a:rPr lang="en-US" dirty="0">
                <a:solidFill>
                  <a:schemeClr val="tx1"/>
                </a:solidFill>
              </a:rPr>
              <a:t>Tracking of cultivated crop can be done.</a:t>
            </a:r>
          </a:p>
          <a:p>
            <a:pPr marL="457200" indent="-457200">
              <a:buClr>
                <a:schemeClr val="accent6">
                  <a:lumMod val="50000"/>
                </a:schemeClr>
              </a:buClr>
              <a:buFont typeface="+mj-lt"/>
              <a:buAutoNum type="arabicPeriod"/>
            </a:pPr>
            <a:r>
              <a:rPr lang="en-US" dirty="0">
                <a:solidFill>
                  <a:schemeClr val="tx1"/>
                </a:solidFill>
              </a:rPr>
              <a:t>Availability of particular crop in future should be predicted.</a:t>
            </a:r>
          </a:p>
          <a:p>
            <a:pPr marL="457200" indent="-457200">
              <a:buClr>
                <a:schemeClr val="accent6">
                  <a:lumMod val="50000"/>
                </a:schemeClr>
              </a:buClr>
              <a:buFont typeface="+mj-lt"/>
              <a:buAutoNum type="arabicPeriod"/>
            </a:pPr>
            <a:endParaRPr lang="en-US" dirty="0">
              <a:solidFill>
                <a:schemeClr val="tx1"/>
              </a:solidFill>
            </a:endParaRPr>
          </a:p>
          <a:p>
            <a:pPr>
              <a:buClr>
                <a:schemeClr val="accent6">
                  <a:lumMod val="50000"/>
                </a:schemeClr>
              </a:buClr>
              <a:buFont typeface="Wingdings" panose="05000000000000000000" pitchFamily="2" charset="2"/>
              <a:buChar char="Ø"/>
            </a:pPr>
            <a:r>
              <a:rPr lang="en-US" sz="2000" dirty="0"/>
              <a:t>Tracing of transaction of farmer with wholesaler.</a:t>
            </a:r>
          </a:p>
          <a:p>
            <a:pPr>
              <a:buClr>
                <a:schemeClr val="accent6">
                  <a:lumMod val="50000"/>
                </a:schemeClr>
              </a:buClr>
              <a:buFont typeface="Wingdings" panose="05000000000000000000" pitchFamily="2" charset="2"/>
              <a:buChar char="Ø"/>
            </a:pPr>
            <a:endParaRPr lang="en-US" sz="2000" dirty="0"/>
          </a:p>
          <a:p>
            <a:pPr>
              <a:buClr>
                <a:schemeClr val="accent6">
                  <a:lumMod val="50000"/>
                </a:schemeClr>
              </a:buClr>
              <a:buFont typeface="Wingdings" panose="05000000000000000000" pitchFamily="2" charset="2"/>
              <a:buChar char="Ø"/>
            </a:pPr>
            <a:r>
              <a:rPr lang="en-US" sz="2000" dirty="0"/>
              <a:t>The wholesaler on other hand has to mentioned the name and identity of his customer (retailers) who is buying his product in huge amount.</a:t>
            </a:r>
          </a:p>
          <a:p>
            <a:pPr marL="0" indent="0">
              <a:buClr>
                <a:schemeClr val="accent6">
                  <a:lumMod val="50000"/>
                </a:schemeClr>
              </a:buClr>
              <a:buNone/>
            </a:pPr>
            <a:endParaRPr lang="en-US" dirty="0">
              <a:solidFill>
                <a:schemeClr val="tx1"/>
              </a:solidFill>
            </a:endParaRPr>
          </a:p>
          <a:p>
            <a:pPr marL="0" indent="0">
              <a:buClr>
                <a:schemeClr val="accent6">
                  <a:lumMod val="50000"/>
                </a:schemeClr>
              </a:buClr>
              <a:buNone/>
            </a:pPr>
            <a:endParaRPr lang="en-US" dirty="0">
              <a:solidFill>
                <a:schemeClr val="tx1"/>
              </a:solidFill>
            </a:endParaRPr>
          </a:p>
          <a:p>
            <a:pPr marL="0" indent="0">
              <a:buNone/>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569" y="2059370"/>
            <a:ext cx="3809431" cy="2991776"/>
          </a:xfrm>
          <a:prstGeom prst="rect">
            <a:avLst/>
          </a:prstGeom>
        </p:spPr>
      </p:pic>
    </p:spTree>
    <p:extLst>
      <p:ext uri="{BB962C8B-B14F-4D97-AF65-F5344CB8AC3E}">
        <p14:creationId xmlns:p14="http://schemas.microsoft.com/office/powerpoint/2010/main" val="346114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90525"/>
            <a:ext cx="9601200" cy="761260"/>
          </a:xfrm>
        </p:spPr>
        <p:txBody>
          <a:bodyPr/>
          <a:lstStyle/>
          <a:p>
            <a:r>
              <a:rPr lang="en-US" dirty="0">
                <a:solidFill>
                  <a:schemeClr val="accent6">
                    <a:lumMod val="50000"/>
                  </a:schemeClr>
                </a:solidFill>
              </a:rPr>
              <a:t>Problem Statement</a:t>
            </a:r>
            <a:endParaRPr lang="en-IN" dirty="0">
              <a:solidFill>
                <a:schemeClr val="accent6">
                  <a:lumMod val="50000"/>
                </a:schemeClr>
              </a:solidFill>
            </a:endParaRPr>
          </a:p>
        </p:txBody>
      </p:sp>
      <p:sp>
        <p:nvSpPr>
          <p:cNvPr id="3" name="Content Placeholder 2"/>
          <p:cNvSpPr>
            <a:spLocks noGrp="1"/>
          </p:cNvSpPr>
          <p:nvPr>
            <p:ph idx="1"/>
          </p:nvPr>
        </p:nvSpPr>
        <p:spPr>
          <a:xfrm>
            <a:off x="1371600" y="1151785"/>
            <a:ext cx="7010969" cy="2610284"/>
          </a:xfrm>
        </p:spPr>
        <p:txBody>
          <a:bodyPr>
            <a:normAutofit/>
          </a:bodyPr>
          <a:lstStyle/>
          <a:p>
            <a:pPr>
              <a:buClr>
                <a:schemeClr val="accent6">
                  <a:lumMod val="50000"/>
                </a:schemeClr>
              </a:buClr>
              <a:buFont typeface="Wingdings" panose="05000000000000000000" pitchFamily="2" charset="2"/>
              <a:buChar char="Ø"/>
            </a:pPr>
            <a:r>
              <a:rPr lang="en-US" dirty="0">
                <a:solidFill>
                  <a:schemeClr val="tx1"/>
                </a:solidFill>
              </a:rPr>
              <a:t>Farmers get paid less due to:</a:t>
            </a:r>
          </a:p>
          <a:p>
            <a:pPr marL="457200" indent="-457200">
              <a:buClr>
                <a:schemeClr val="accent6">
                  <a:lumMod val="50000"/>
                </a:schemeClr>
              </a:buClr>
              <a:buFont typeface="+mj-lt"/>
              <a:buAutoNum type="arabicPeriod"/>
            </a:pPr>
            <a:r>
              <a:rPr lang="en-US" dirty="0">
                <a:solidFill>
                  <a:schemeClr val="tx1"/>
                </a:solidFill>
              </a:rPr>
              <a:t>Pressurized from the wholesaler for lesser amount</a:t>
            </a:r>
          </a:p>
          <a:p>
            <a:pPr marL="457200" indent="-457200">
              <a:buClr>
                <a:schemeClr val="accent6">
                  <a:lumMod val="50000"/>
                </a:schemeClr>
              </a:buClr>
              <a:buFont typeface="+mj-lt"/>
              <a:buAutoNum type="arabicPeriod"/>
            </a:pPr>
            <a:r>
              <a:rPr lang="en-US" dirty="0">
                <a:solidFill>
                  <a:schemeClr val="tx1"/>
                </a:solidFill>
              </a:rPr>
              <a:t>Large Availability of particular stock in market</a:t>
            </a:r>
          </a:p>
          <a:p>
            <a:pPr marL="457200" indent="-457200">
              <a:buClr>
                <a:schemeClr val="accent6">
                  <a:lumMod val="50000"/>
                </a:schemeClr>
              </a:buClr>
              <a:buFont typeface="+mj-lt"/>
              <a:buAutoNum type="arabicPeriod"/>
            </a:pPr>
            <a:r>
              <a:rPr lang="en-US" dirty="0"/>
              <a:t>No direct help from Govt. representative whenever needed</a:t>
            </a:r>
            <a:endParaRPr lang="en-US" dirty="0">
              <a:solidFill>
                <a:schemeClr val="tx1"/>
              </a:solidFill>
            </a:endParaRPr>
          </a:p>
          <a:p>
            <a:pPr marL="457200" indent="-457200">
              <a:buClr>
                <a:schemeClr val="accent6">
                  <a:lumMod val="50000"/>
                </a:schemeClr>
              </a:buClr>
              <a:buFont typeface="+mj-lt"/>
              <a:buAutoNum type="arabicPeriod"/>
            </a:pPr>
            <a:r>
              <a:rPr lang="en-US" dirty="0"/>
              <a:t>Most of Farmers not having idea about selling price of their cultivated products</a:t>
            </a:r>
          </a:p>
          <a:p>
            <a:pPr marL="457200" indent="-457200">
              <a:buClr>
                <a:schemeClr val="accent6">
                  <a:lumMod val="50000"/>
                </a:schemeClr>
              </a:buClr>
              <a:buFont typeface="+mj-lt"/>
              <a:buAutoNum type="arabicPeriod"/>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27" t="43964" r="10259" b="13528"/>
          <a:stretch/>
        </p:blipFill>
        <p:spPr>
          <a:xfrm>
            <a:off x="1671685" y="4528842"/>
            <a:ext cx="5679489" cy="2131714"/>
          </a:xfrm>
          <a:prstGeom prst="rect">
            <a:avLst/>
          </a:prstGeom>
        </p:spPr>
      </p:pic>
      <p:sp>
        <p:nvSpPr>
          <p:cNvPr id="5" name="TextBox 4"/>
          <p:cNvSpPr txBox="1"/>
          <p:nvPr/>
        </p:nvSpPr>
        <p:spPr>
          <a:xfrm>
            <a:off x="3260839" y="3960789"/>
            <a:ext cx="3663835" cy="369332"/>
          </a:xfrm>
          <a:prstGeom prst="rect">
            <a:avLst/>
          </a:prstGeom>
          <a:noFill/>
        </p:spPr>
        <p:txBody>
          <a:bodyPr wrap="square" rtlCol="0">
            <a:spAutoFit/>
          </a:bodyPr>
          <a:lstStyle/>
          <a:p>
            <a:r>
              <a:rPr lang="en-US" dirty="0"/>
              <a:t>Supply Chain Diagram</a:t>
            </a:r>
            <a:endParaRPr lang="en-IN" dirty="0"/>
          </a:p>
        </p:txBody>
      </p:sp>
    </p:spTree>
    <p:extLst>
      <p:ext uri="{BB962C8B-B14F-4D97-AF65-F5344CB8AC3E}">
        <p14:creationId xmlns:p14="http://schemas.microsoft.com/office/powerpoint/2010/main" val="795550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1260"/>
          </a:xfrm>
        </p:spPr>
        <p:txBody>
          <a:bodyPr/>
          <a:lstStyle/>
          <a:p>
            <a:r>
              <a:rPr lang="en-US" dirty="0">
                <a:solidFill>
                  <a:schemeClr val="accent6">
                    <a:lumMod val="50000"/>
                  </a:schemeClr>
                </a:solidFill>
              </a:rPr>
              <a:t>Problem statement</a:t>
            </a:r>
            <a:endParaRPr lang="en-IN" dirty="0">
              <a:solidFill>
                <a:schemeClr val="accent6">
                  <a:lumMod val="50000"/>
                </a:schemeClr>
              </a:solidFill>
            </a:endParaRPr>
          </a:p>
        </p:txBody>
      </p:sp>
      <p:sp>
        <p:nvSpPr>
          <p:cNvPr id="3" name="Content Placeholder 2"/>
          <p:cNvSpPr>
            <a:spLocks noGrp="1"/>
          </p:cNvSpPr>
          <p:nvPr>
            <p:ph idx="1"/>
          </p:nvPr>
        </p:nvSpPr>
        <p:spPr>
          <a:xfrm>
            <a:off x="1371600" y="1606609"/>
            <a:ext cx="7010969" cy="5131542"/>
          </a:xfrm>
        </p:spPr>
        <p:txBody>
          <a:bodyPr>
            <a:normAutofit/>
          </a:bodyPr>
          <a:lstStyle/>
          <a:p>
            <a:pPr>
              <a:buClr>
                <a:schemeClr val="accent6">
                  <a:lumMod val="50000"/>
                </a:schemeClr>
              </a:buClr>
              <a:buFont typeface="Wingdings" panose="05000000000000000000" pitchFamily="2" charset="2"/>
              <a:buChar char="Ø"/>
            </a:pPr>
            <a:r>
              <a:rPr lang="en-US" dirty="0">
                <a:solidFill>
                  <a:schemeClr val="tx1"/>
                </a:solidFill>
              </a:rPr>
              <a:t>Farmers runs towards huge losses as they cannot predict:</a:t>
            </a:r>
          </a:p>
          <a:p>
            <a:pPr marL="457200" indent="-457200">
              <a:buClr>
                <a:schemeClr val="accent6">
                  <a:lumMod val="50000"/>
                </a:schemeClr>
              </a:buClr>
              <a:buFont typeface="+mj-lt"/>
              <a:buAutoNum type="arabicPeriod"/>
            </a:pPr>
            <a:r>
              <a:rPr lang="en-US" dirty="0">
                <a:solidFill>
                  <a:schemeClr val="tx1"/>
                </a:solidFill>
              </a:rPr>
              <a:t>Which crop to be cultivated </a:t>
            </a:r>
          </a:p>
          <a:p>
            <a:pPr marL="457200" indent="-457200">
              <a:buClr>
                <a:schemeClr val="accent6">
                  <a:lumMod val="50000"/>
                </a:schemeClr>
              </a:buClr>
              <a:buFont typeface="+mj-lt"/>
              <a:buAutoNum type="arabicPeriod"/>
            </a:pPr>
            <a:r>
              <a:rPr lang="en-US" dirty="0">
                <a:solidFill>
                  <a:schemeClr val="tx1"/>
                </a:solidFill>
              </a:rPr>
              <a:t>Financial loss due to low rates in market for a particular crop</a:t>
            </a:r>
          </a:p>
          <a:p>
            <a:pPr marL="457200" indent="-457200">
              <a:buClr>
                <a:schemeClr val="accent6">
                  <a:lumMod val="50000"/>
                </a:schemeClr>
              </a:buClr>
              <a:buFont typeface="+mj-lt"/>
              <a:buAutoNum type="arabicPeriod"/>
            </a:pPr>
            <a:r>
              <a:rPr lang="en-US" dirty="0">
                <a:solidFill>
                  <a:schemeClr val="tx1"/>
                </a:solidFill>
              </a:rPr>
              <a:t>Exact weather condition from Govt. Agencies</a:t>
            </a: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endParaRPr lang="en-IN" dirty="0"/>
          </a:p>
        </p:txBody>
      </p:sp>
    </p:spTree>
    <p:extLst>
      <p:ext uri="{BB962C8B-B14F-4D97-AF65-F5344CB8AC3E}">
        <p14:creationId xmlns:p14="http://schemas.microsoft.com/office/powerpoint/2010/main" val="154305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0930" y="1858053"/>
            <a:ext cx="9969623" cy="2098226"/>
          </a:xfrm>
        </p:spPr>
        <p:txBody>
          <a:bodyPr/>
          <a:lstStyle/>
          <a:p>
            <a:r>
              <a:rPr lang="en-US" dirty="0">
                <a:solidFill>
                  <a:schemeClr val="accent6">
                    <a:lumMod val="50000"/>
                  </a:schemeClr>
                </a:solidFill>
              </a:rPr>
              <a:t>Flow for solution </a:t>
            </a:r>
            <a:endParaRPr lang="en-IN" dirty="0">
              <a:solidFill>
                <a:schemeClr val="accent6">
                  <a:lumMod val="50000"/>
                </a:schemeClr>
              </a:solidFill>
            </a:endParaRPr>
          </a:p>
        </p:txBody>
      </p:sp>
    </p:spTree>
    <p:extLst>
      <p:ext uri="{BB962C8B-B14F-4D97-AF65-F5344CB8AC3E}">
        <p14:creationId xmlns:p14="http://schemas.microsoft.com/office/powerpoint/2010/main" val="493966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575" y="542925"/>
            <a:ext cx="2266950" cy="646960"/>
          </a:xfrm>
        </p:spPr>
        <p:txBody>
          <a:bodyPr>
            <a:normAutofit fontScale="90000"/>
          </a:bodyPr>
          <a:lstStyle/>
          <a:p>
            <a:r>
              <a:rPr lang="en-US" dirty="0">
                <a:solidFill>
                  <a:schemeClr val="accent6">
                    <a:lumMod val="50000"/>
                  </a:schemeClr>
                </a:solidFill>
              </a:rPr>
              <a:t>solution</a:t>
            </a:r>
            <a:endParaRPr lang="en-IN" dirty="0">
              <a:solidFill>
                <a:schemeClr val="accent6">
                  <a:lumMod val="50000"/>
                </a:schemeClr>
              </a:solidFill>
            </a:endParaRPr>
          </a:p>
        </p:txBody>
      </p:sp>
      <p:sp>
        <p:nvSpPr>
          <p:cNvPr id="3" name="Content Placeholder 2"/>
          <p:cNvSpPr>
            <a:spLocks noGrp="1"/>
          </p:cNvSpPr>
          <p:nvPr>
            <p:ph idx="1"/>
          </p:nvPr>
        </p:nvSpPr>
        <p:spPr>
          <a:xfrm>
            <a:off x="1371601" y="1606609"/>
            <a:ext cx="5324474" cy="3060641"/>
          </a:xfrm>
        </p:spPr>
        <p:txBody>
          <a:bodyPr>
            <a:normAutofit/>
          </a:bodyPr>
          <a:lstStyle/>
          <a:p>
            <a:pPr>
              <a:buClr>
                <a:schemeClr val="accent6">
                  <a:lumMod val="50000"/>
                </a:schemeClr>
              </a:buClr>
              <a:buFont typeface="Wingdings" panose="05000000000000000000" pitchFamily="2" charset="2"/>
              <a:buChar char="Ø"/>
            </a:pPr>
            <a:r>
              <a:rPr lang="en-US" dirty="0">
                <a:solidFill>
                  <a:schemeClr val="tx1"/>
                </a:solidFill>
              </a:rPr>
              <a:t>Defining a centralized system consisting</a:t>
            </a:r>
          </a:p>
          <a:p>
            <a:pPr marL="0" indent="0">
              <a:buClr>
                <a:schemeClr val="accent6">
                  <a:lumMod val="50000"/>
                </a:schemeClr>
              </a:buClr>
              <a:buNone/>
            </a:pPr>
            <a:r>
              <a:rPr lang="en-US" dirty="0">
                <a:solidFill>
                  <a:schemeClr val="tx1"/>
                </a:solidFill>
              </a:rPr>
              <a:t> </a:t>
            </a:r>
          </a:p>
          <a:p>
            <a:pPr marL="457200" indent="-457200">
              <a:buClr>
                <a:schemeClr val="accent6">
                  <a:lumMod val="50000"/>
                </a:schemeClr>
              </a:buClr>
              <a:buFont typeface="+mj-lt"/>
              <a:buAutoNum type="arabicPeriod"/>
            </a:pPr>
            <a:r>
              <a:rPr lang="en-US" dirty="0">
                <a:solidFill>
                  <a:schemeClr val="tx1"/>
                </a:solidFill>
              </a:rPr>
              <a:t>Farmers Section</a:t>
            </a:r>
          </a:p>
          <a:p>
            <a:pPr marL="457200" indent="-457200">
              <a:buClr>
                <a:schemeClr val="accent6">
                  <a:lumMod val="50000"/>
                </a:schemeClr>
              </a:buClr>
              <a:buFont typeface="+mj-lt"/>
              <a:buAutoNum type="arabicPeriod"/>
            </a:pPr>
            <a:r>
              <a:rPr lang="en-US" dirty="0">
                <a:solidFill>
                  <a:schemeClr val="tx1"/>
                </a:solidFill>
              </a:rPr>
              <a:t>Buyers Section</a:t>
            </a:r>
          </a:p>
          <a:p>
            <a:pPr marL="457200" indent="-457200">
              <a:buClr>
                <a:schemeClr val="accent6">
                  <a:lumMod val="50000"/>
                </a:schemeClr>
              </a:buClr>
              <a:buFont typeface="+mj-lt"/>
              <a:buAutoNum type="arabicPeriod"/>
            </a:pPr>
            <a:endParaRPr lang="en-US" dirty="0">
              <a:solidFill>
                <a:schemeClr val="tx1"/>
              </a:solidFill>
            </a:endParaRPr>
          </a:p>
          <a:p>
            <a:pPr>
              <a:buClr>
                <a:schemeClr val="accent6">
                  <a:lumMod val="50000"/>
                </a:schemeClr>
              </a:buClr>
              <a:buFont typeface="Wingdings" panose="05000000000000000000" pitchFamily="2" charset="2"/>
              <a:buChar char="Ø"/>
            </a:pPr>
            <a:r>
              <a:rPr lang="en-US" dirty="0">
                <a:solidFill>
                  <a:schemeClr val="tx1"/>
                </a:solidFill>
              </a:rPr>
              <a:t>Considering this system will be easy to use and will prove beneficial for farmers. </a:t>
            </a:r>
          </a:p>
          <a:p>
            <a:pPr marL="457200" indent="-457200">
              <a:buClr>
                <a:schemeClr val="accent6">
                  <a:lumMod val="50000"/>
                </a:schemeClr>
              </a:buClr>
              <a:buFont typeface="+mj-lt"/>
              <a:buAutoNum type="arabicPeriod"/>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endParaRPr lang="en-IN"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62330"/>
          <a:stretch/>
        </p:blipFill>
        <p:spPr>
          <a:xfrm>
            <a:off x="7452988" y="1447060"/>
            <a:ext cx="4592715" cy="4495800"/>
          </a:xfrm>
          <a:prstGeom prst="rect">
            <a:avLst/>
          </a:prstGeom>
        </p:spPr>
      </p:pic>
    </p:spTree>
    <p:extLst>
      <p:ext uri="{BB962C8B-B14F-4D97-AF65-F5344CB8AC3E}">
        <p14:creationId xmlns:p14="http://schemas.microsoft.com/office/powerpoint/2010/main" val="3251844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1260"/>
          </a:xfrm>
        </p:spPr>
        <p:txBody>
          <a:bodyPr/>
          <a:lstStyle/>
          <a:p>
            <a:r>
              <a:rPr lang="en-US" dirty="0">
                <a:solidFill>
                  <a:schemeClr val="accent6">
                    <a:lumMod val="50000"/>
                  </a:schemeClr>
                </a:solidFill>
              </a:rPr>
              <a:t>solution</a:t>
            </a:r>
            <a:endParaRPr lang="en-IN" dirty="0">
              <a:solidFill>
                <a:schemeClr val="accent6">
                  <a:lumMod val="50000"/>
                </a:schemeClr>
              </a:solidFill>
            </a:endParaRPr>
          </a:p>
        </p:txBody>
      </p:sp>
      <p:sp>
        <p:nvSpPr>
          <p:cNvPr id="3" name="Content Placeholder 2"/>
          <p:cNvSpPr>
            <a:spLocks noGrp="1"/>
          </p:cNvSpPr>
          <p:nvPr>
            <p:ph idx="1"/>
          </p:nvPr>
        </p:nvSpPr>
        <p:spPr>
          <a:xfrm>
            <a:off x="1371600" y="1606609"/>
            <a:ext cx="7010969" cy="5184808"/>
          </a:xfrm>
        </p:spPr>
        <p:txBody>
          <a:bodyPr>
            <a:normAutofit/>
          </a:bodyPr>
          <a:lstStyle/>
          <a:p>
            <a:pPr marL="457200" indent="-457200">
              <a:buClr>
                <a:schemeClr val="accent6">
                  <a:lumMod val="50000"/>
                </a:schemeClr>
              </a:buClr>
              <a:buFont typeface="+mj-lt"/>
              <a:buAutoNum type="arabicPeriod"/>
            </a:pPr>
            <a:r>
              <a:rPr lang="en-US" u="sng" dirty="0">
                <a:solidFill>
                  <a:schemeClr val="tx1"/>
                </a:solidFill>
              </a:rPr>
              <a:t>Farmer’s Section:</a:t>
            </a:r>
          </a:p>
          <a:p>
            <a:pPr marL="457200" indent="-457200">
              <a:buClr>
                <a:schemeClr val="accent6">
                  <a:lumMod val="50000"/>
                </a:schemeClr>
              </a:buClr>
              <a:buFont typeface="+mj-lt"/>
              <a:buAutoNum type="arabicPeriod"/>
            </a:pPr>
            <a:endParaRPr lang="en-US" dirty="0">
              <a:solidFill>
                <a:schemeClr val="tx1"/>
              </a:solidFill>
            </a:endParaRPr>
          </a:p>
          <a:p>
            <a:pPr>
              <a:buClr>
                <a:schemeClr val="accent6">
                  <a:lumMod val="50000"/>
                </a:schemeClr>
              </a:buClr>
              <a:buFont typeface="Wingdings" panose="05000000000000000000" pitchFamily="2" charset="2"/>
              <a:buChar char="Ø"/>
            </a:pPr>
            <a:r>
              <a:rPr lang="en-US" dirty="0">
                <a:solidFill>
                  <a:schemeClr val="tx1"/>
                </a:solidFill>
              </a:rPr>
              <a:t>A farmer will just need to specify about what he is going to cultivate on his land.</a:t>
            </a:r>
          </a:p>
          <a:p>
            <a:pPr>
              <a:buClr>
                <a:schemeClr val="accent6">
                  <a:lumMod val="50000"/>
                </a:schemeClr>
              </a:buClr>
              <a:buFont typeface="Wingdings" panose="05000000000000000000" pitchFamily="2" charset="2"/>
              <a:buChar char="Ø"/>
            </a:pPr>
            <a:r>
              <a:rPr lang="en-US" dirty="0">
                <a:solidFill>
                  <a:schemeClr val="tx1"/>
                </a:solidFill>
              </a:rPr>
              <a:t>The data will be stored on system and will be use for analysis of the stock in market.</a:t>
            </a:r>
          </a:p>
          <a:p>
            <a:pPr>
              <a:buClr>
                <a:schemeClr val="accent6">
                  <a:lumMod val="50000"/>
                </a:schemeClr>
              </a:buClr>
              <a:buFont typeface="Wingdings" panose="05000000000000000000" pitchFamily="2" charset="2"/>
              <a:buChar char="Ø"/>
            </a:pPr>
            <a:r>
              <a:rPr lang="en-US" dirty="0">
                <a:solidFill>
                  <a:schemeClr val="tx1"/>
                </a:solidFill>
              </a:rPr>
              <a:t>Data should not be fake as it going to affect their production</a:t>
            </a:r>
          </a:p>
          <a:p>
            <a:pPr>
              <a:buClr>
                <a:schemeClr val="accent6">
                  <a:lumMod val="50000"/>
                </a:schemeClr>
              </a:buClr>
              <a:buFont typeface="Wingdings" panose="05000000000000000000" pitchFamily="2" charset="2"/>
              <a:buChar char="Ø"/>
            </a:pPr>
            <a:r>
              <a:rPr lang="en-US" dirty="0">
                <a:solidFill>
                  <a:schemeClr val="tx1"/>
                </a:solidFill>
              </a:rPr>
              <a:t>Thus this data of:</a:t>
            </a:r>
          </a:p>
          <a:p>
            <a:pPr marL="530352" lvl="1" indent="0">
              <a:buClr>
                <a:schemeClr val="accent6">
                  <a:lumMod val="50000"/>
                </a:schemeClr>
              </a:buClr>
              <a:buNone/>
            </a:pPr>
            <a:r>
              <a:rPr lang="en-US" dirty="0">
                <a:solidFill>
                  <a:schemeClr val="tx1"/>
                </a:solidFill>
              </a:rPr>
              <a:t>Amount of product sold to wholesaler will to calculated by the system to get an appropriate assumption of stock in market depending upon last year analysis.</a:t>
            </a:r>
          </a:p>
          <a:p>
            <a:pPr>
              <a:buClr>
                <a:schemeClr val="accent6">
                  <a:lumMod val="50000"/>
                </a:schemeClr>
              </a:buClr>
              <a:buFont typeface="Wingdings" panose="05000000000000000000" pitchFamily="2" charset="2"/>
              <a:buChar char="Ø"/>
            </a:pPr>
            <a:r>
              <a:rPr lang="en-US" dirty="0">
                <a:solidFill>
                  <a:schemeClr val="tx1"/>
                </a:solidFill>
              </a:rPr>
              <a:t>India’s annual food consumption increases by 4%</a:t>
            </a:r>
          </a:p>
          <a:p>
            <a:pPr marL="0" indent="0">
              <a:buNone/>
            </a:pPr>
            <a:endParaRPr lang="en-US" dirty="0">
              <a:solidFill>
                <a:schemeClr val="tx1"/>
              </a:solidFill>
            </a:endParaRPr>
          </a:p>
          <a:p>
            <a:pPr marL="457200" indent="-457200">
              <a:buClr>
                <a:schemeClr val="accent6">
                  <a:lumMod val="50000"/>
                </a:schemeClr>
              </a:buClr>
              <a:buFont typeface="+mj-lt"/>
              <a:buAutoNum type="arabicPeriod"/>
            </a:pPr>
            <a:endParaRPr lang="en-US" dirty="0">
              <a:solidFill>
                <a:schemeClr val="tx1"/>
              </a:solidFill>
            </a:endParaRPr>
          </a:p>
          <a:p>
            <a:pPr marL="0" indent="0">
              <a:buNone/>
            </a:pPr>
            <a:endParaRPr lang="en-US" dirty="0">
              <a:solidFill>
                <a:schemeClr val="tx1"/>
              </a:solidFill>
            </a:endParaRPr>
          </a:p>
          <a:p>
            <a:endParaRPr lang="en-IN"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7426" t="12030" r="23545" b="10017"/>
          <a:stretch/>
        </p:blipFill>
        <p:spPr>
          <a:xfrm>
            <a:off x="8481133" y="2015232"/>
            <a:ext cx="3710867" cy="3266982"/>
          </a:xfrm>
          <a:prstGeom prst="rect">
            <a:avLst/>
          </a:prstGeom>
        </p:spPr>
      </p:pic>
    </p:spTree>
    <p:extLst>
      <p:ext uri="{BB962C8B-B14F-4D97-AF65-F5344CB8AC3E}">
        <p14:creationId xmlns:p14="http://schemas.microsoft.com/office/powerpoint/2010/main" val="403362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61260"/>
          </a:xfrm>
        </p:spPr>
        <p:txBody>
          <a:bodyPr/>
          <a:lstStyle/>
          <a:p>
            <a:r>
              <a:rPr lang="en-US" dirty="0">
                <a:solidFill>
                  <a:schemeClr val="accent6">
                    <a:lumMod val="50000"/>
                  </a:schemeClr>
                </a:solidFill>
              </a:rPr>
              <a:t>solution</a:t>
            </a:r>
            <a:endParaRPr lang="en-IN" dirty="0">
              <a:solidFill>
                <a:schemeClr val="accent6">
                  <a:lumMod val="50000"/>
                </a:schemeClr>
              </a:solidFill>
            </a:endParaRPr>
          </a:p>
        </p:txBody>
      </p:sp>
      <p:sp>
        <p:nvSpPr>
          <p:cNvPr id="3" name="Content Placeholder 2"/>
          <p:cNvSpPr>
            <a:spLocks noGrp="1"/>
          </p:cNvSpPr>
          <p:nvPr>
            <p:ph idx="1"/>
          </p:nvPr>
        </p:nvSpPr>
        <p:spPr>
          <a:xfrm>
            <a:off x="1371600" y="1606609"/>
            <a:ext cx="6943725" cy="3232091"/>
          </a:xfrm>
        </p:spPr>
        <p:txBody>
          <a:bodyPr>
            <a:normAutofit/>
          </a:bodyPr>
          <a:lstStyle/>
          <a:p>
            <a:pPr marL="457200" indent="-457200">
              <a:buClr>
                <a:schemeClr val="accent6">
                  <a:lumMod val="50000"/>
                </a:schemeClr>
              </a:buClr>
              <a:buFont typeface="+mj-lt"/>
              <a:buAutoNum type="arabicPeriod" startAt="2"/>
            </a:pPr>
            <a:r>
              <a:rPr lang="en-US" u="sng" dirty="0">
                <a:solidFill>
                  <a:schemeClr val="tx1"/>
                </a:solidFill>
              </a:rPr>
              <a:t>Buyers Section:</a:t>
            </a:r>
          </a:p>
          <a:p>
            <a:pPr marL="0" indent="0">
              <a:buClr>
                <a:schemeClr val="accent6">
                  <a:lumMod val="50000"/>
                </a:schemeClr>
              </a:buClr>
              <a:buNone/>
            </a:pPr>
            <a:endParaRPr lang="en-US" dirty="0">
              <a:solidFill>
                <a:schemeClr val="tx1"/>
              </a:solidFill>
            </a:endParaRPr>
          </a:p>
          <a:p>
            <a:pPr>
              <a:buClr>
                <a:schemeClr val="accent6">
                  <a:lumMod val="50000"/>
                </a:schemeClr>
              </a:buClr>
              <a:buFont typeface="Wingdings" panose="05000000000000000000" pitchFamily="2" charset="2"/>
              <a:buChar char="Ø"/>
            </a:pPr>
            <a:r>
              <a:rPr lang="en-US" dirty="0">
                <a:solidFill>
                  <a:schemeClr val="tx1"/>
                </a:solidFill>
              </a:rPr>
              <a:t>After logging in the wholesaler will be able to update product information along with the amount.</a:t>
            </a:r>
          </a:p>
          <a:p>
            <a:pPr>
              <a:buClr>
                <a:schemeClr val="accent6">
                  <a:lumMod val="50000"/>
                </a:schemeClr>
              </a:buClr>
              <a:buFont typeface="Wingdings" panose="05000000000000000000" pitchFamily="2" charset="2"/>
              <a:buChar char="Ø"/>
            </a:pPr>
            <a:r>
              <a:rPr lang="en-US" dirty="0">
                <a:solidFill>
                  <a:schemeClr val="tx1"/>
                </a:solidFill>
              </a:rPr>
              <a:t>Thus every specified amount of product would be sold to retailers having registration number.</a:t>
            </a:r>
          </a:p>
          <a:p>
            <a:pPr>
              <a:buClr>
                <a:schemeClr val="accent6">
                  <a:lumMod val="50000"/>
                </a:schemeClr>
              </a:buClr>
              <a:buFont typeface="Wingdings" panose="05000000000000000000" pitchFamily="2" charset="2"/>
              <a:buChar char="Ø"/>
            </a:pPr>
            <a:r>
              <a:rPr lang="en-US" dirty="0">
                <a:solidFill>
                  <a:schemeClr val="tx1"/>
                </a:solidFill>
              </a:rPr>
              <a:t>Thus it will be easy to track the transaction between them.</a:t>
            </a:r>
          </a:p>
          <a:p>
            <a:pPr>
              <a:buClr>
                <a:schemeClr val="accent6">
                  <a:lumMod val="50000"/>
                </a:schemeClr>
              </a:buClr>
              <a:buFont typeface="Wingdings" panose="05000000000000000000" pitchFamily="2" charset="2"/>
              <a:buChar char="Ø"/>
            </a:pPr>
            <a:endParaRPr lang="en-US" dirty="0">
              <a:solidFill>
                <a:schemeClr val="tx1"/>
              </a:solidFill>
            </a:endParaRP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0" y="2029362"/>
            <a:ext cx="3657600" cy="2386584"/>
          </a:xfrm>
          <a:prstGeom prst="rect">
            <a:avLst/>
          </a:prstGeom>
        </p:spPr>
      </p:pic>
    </p:spTree>
    <p:extLst>
      <p:ext uri="{BB962C8B-B14F-4D97-AF65-F5344CB8AC3E}">
        <p14:creationId xmlns:p14="http://schemas.microsoft.com/office/powerpoint/2010/main" val="322133990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
  <TotalTime>2443</TotalTime>
  <Words>628</Words>
  <Application>Microsoft Office PowerPoint</Application>
  <PresentationFormat>Widescreen</PresentationFormat>
  <Paragraphs>111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Franklin Gothic Book</vt:lpstr>
      <vt:lpstr>Times New Roman</vt:lpstr>
      <vt:lpstr>Wingdings</vt:lpstr>
      <vt:lpstr>Crop</vt:lpstr>
      <vt:lpstr>Crop prediction System</vt:lpstr>
      <vt:lpstr>Group Number : 12  shraddha panchal [TL] 102  chakradhar karhale  037  pravin patange                             061  </vt:lpstr>
      <vt:lpstr>Introduction </vt:lpstr>
      <vt:lpstr>Problem Statement</vt:lpstr>
      <vt:lpstr>Problem statement</vt:lpstr>
      <vt:lpstr>Flow for solution </vt:lpstr>
      <vt:lpstr>solution</vt:lpstr>
      <vt:lpstr>solution</vt:lpstr>
      <vt:lpstr>solution</vt:lpstr>
      <vt:lpstr>Future Scope</vt:lpstr>
      <vt:lpstr>Roles and tables</vt:lpstr>
      <vt:lpstr>PowerPoint Presentation</vt:lpstr>
      <vt:lpstr>PowerPoint Presentation</vt:lpstr>
      <vt:lpstr>PowerPoint Presentation</vt:lpstr>
      <vt:lpstr>PowerPoint Presentation</vt:lpstr>
      <vt:lpstr>PowerPoint Presentation</vt:lpstr>
      <vt:lpstr>Activity diagram</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Farmers</dc:title>
  <dc:creator>sanket talewar</dc:creator>
  <cp:lastModifiedBy>Pravin Patange</cp:lastModifiedBy>
  <cp:revision>69</cp:revision>
  <dcterms:created xsi:type="dcterms:W3CDTF">2020-06-28T10:52:00Z</dcterms:created>
  <dcterms:modified xsi:type="dcterms:W3CDTF">2021-09-29T04:33:53Z</dcterms:modified>
</cp:coreProperties>
</file>